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6" r:id="rId12"/>
    <p:sldId id="287" r:id="rId13"/>
    <p:sldId id="288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58" d="100"/>
          <a:sy n="58" d="100"/>
        </p:scale>
        <p:origin x="9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08/10/2025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Peer-to-peer (P2P)</a:t>
            </a:r>
            <a:r>
              <a:rPr lang="en-US" dirty="0"/>
              <a:t> describes a communication model where </a:t>
            </a:r>
            <a:r>
              <a:rPr lang="en-US" b="1" dirty="0"/>
              <a:t>each participant (peer)</a:t>
            </a:r>
            <a:r>
              <a:rPr lang="en-US" dirty="0"/>
              <a:t> can </a:t>
            </a:r>
            <a:r>
              <a:rPr lang="en-US" b="1" dirty="0"/>
              <a:t>directly exchange data</a:t>
            </a:r>
            <a:r>
              <a:rPr lang="en-US" dirty="0"/>
              <a:t> with others </a:t>
            </a:r>
            <a:r>
              <a:rPr lang="en-US" b="1" dirty="0"/>
              <a:t>without a central server</a:t>
            </a:r>
            <a:r>
              <a:rPr lang="en-US" dirty="0"/>
              <a:t> managing all the communication.</a:t>
            </a:r>
            <a:br>
              <a:rPr lang="en-US" dirty="0"/>
            </a:br>
            <a:r>
              <a:rPr lang="en-US" dirty="0"/>
              <a:t>Every node talks </a:t>
            </a:r>
            <a:r>
              <a:rPr lang="en-US" b="1" dirty="0"/>
              <a:t>directly</a:t>
            </a:r>
            <a:r>
              <a:rPr lang="en-US" dirty="0"/>
              <a:t> to every other node that it needs to — </a:t>
            </a:r>
            <a:r>
              <a:rPr lang="en-US" b="1" dirty="0"/>
              <a:t>no “middleman.”</a:t>
            </a:r>
            <a:br>
              <a:rPr lang="en-US" b="1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6553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node in ROS should be responsible for a single, modular purpose, e.g. controlling the wheel motors or publishing the sensor data from a laser range-finder. Each node can send and receive data from other nodes via topics, services, actions, or parameters.  In ROS 2, a single executable (C++ program, Python program, etc.) can contain one or more nodes.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148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6B308-281B-000F-08EC-99365A5C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ECD6D4-E5F3-A847-68AC-2C81DC26B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870FA3-41CD-38CC-C042-531342E0F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 2 breaks complex systems down into many modular nodes. Topics are a vital element of the ROS graph that act as a bus for nodes to exchange messages. A node may publish data to any number of topics and simultaneously have subscriptions to any number of topics.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4A0E5F-5DC6-B1C1-C4E6-6480B1F70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422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F144-B868-B705-8202-0884B05C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3FC9CC-9DBB-D67F-974E-4D3A5AFC2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413A58-6E46-5363-154C-01D17409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are another method of communication for nodes in the ROS graph. Services are based on a call-and-response model versus the publisher-subscriber model of topics. While topics allow nodes to subscribe to data streams and get continual updates, services only provide data when they are specifically called by a client.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95DFBE-230B-3B6E-9F03-8E615A478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175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1A73A-ABD2-A181-1015-05E6B504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D25FC9-2F84-BB7D-7CB6-E9E7807BB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60FF1-2778-009E-7A24-7FAFC36B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 are one of the communication types in ROS 2 and are intended for long running tasks. They consist of three parts: a goal, feedback, and a result. Actions are built on topics and services. Their functionality is similar to services, except actions can be canceled. They also provide steady feedback, as opposed to services which return a single response. Actions use a client-server model, similar to the publisher-subscriber model. An “action client” node sends a goal to an “action server” node that acknowledges the goal and returns a stream of feedback and a result.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7625FC-9A7A-25CD-BBFA-20AA85AC7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9286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08/10/2025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alv/ROS2-Humbl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n-GB" sz="4400" noProof="0" dirty="0"/>
              <a:t>ROS 2 Humble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n-GB" sz="2300" noProof="0" dirty="0"/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333B5-33CE-23E2-0B67-9F034EB5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4A2AD-2652-D5B8-9C7E-96FA8756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ACTIONS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B42968-967F-2E98-5128-09E1D667A698}"/>
              </a:ext>
            </a:extLst>
          </p:cNvPr>
          <p:cNvSpPr txBox="1"/>
          <p:nvPr/>
        </p:nvSpPr>
        <p:spPr>
          <a:xfrm>
            <a:off x="681644" y="1679171"/>
            <a:ext cx="1082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Actions consist of three parts; a goal, feedback, and a result.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Immagine 3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D0176A54-8374-8CFC-F2BC-57D1C589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42" y="2202391"/>
            <a:ext cx="7973068" cy="44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n-GB" sz="4400" noProof="0" dirty="0"/>
              <a:t>What is ROS 2?	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n-GB" sz="2800" noProof="0" dirty="0"/>
              <a:t>Robot Operating System 2 is a collection of software libraries, tools and conventions, for robots.</a:t>
            </a:r>
          </a:p>
          <a:p>
            <a:pPr marL="36900" lvl="0" indent="0" rtl="0">
              <a:buNone/>
            </a:pPr>
            <a:r>
              <a:rPr lang="en-GB" sz="2800" noProof="0" dirty="0"/>
              <a:t>Open-source.</a:t>
            </a:r>
          </a:p>
          <a:p>
            <a:pPr marL="36900" lvl="0" indent="0" rtl="0">
              <a:buNone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9C7FA-796E-755A-6C19-D7DB1455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KEY FEATURES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E6B088-7C1F-7888-A2AF-406F04E91849}"/>
              </a:ext>
            </a:extLst>
          </p:cNvPr>
          <p:cNvSpPr txBox="1"/>
          <p:nvPr/>
        </p:nvSpPr>
        <p:spPr>
          <a:xfrm>
            <a:off x="681644" y="1679171"/>
            <a:ext cx="10823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DDS-based communication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Data Distribution Service for real-time, peer-to-peer, and reliable communication between nodes.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Real-time support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Real-time and deterministic control, crucial for industrial robots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Multi-robot support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Modularity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Software is built as </a:t>
            </a:r>
            <a:r>
              <a:rPr lang="en-GB" sz="24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nodes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(small processes) that communicate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 via 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topics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services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or 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actions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Language support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: 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C++ (</a:t>
            </a:r>
            <a:r>
              <a:rPr lang="en-GB" sz="2400" noProof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rclcpp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 and Python (</a:t>
            </a:r>
            <a:r>
              <a:rPr lang="en-GB" sz="2400" noProof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rclpy</a:t>
            </a:r>
            <a:r>
              <a:rPr lang="en-GB" sz="24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 and others like Rust, Java, etc…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29670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AB06-C5C0-D4A5-E11E-CF9FE269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89AB9-C451-8491-4425-EF817947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WOR</a:t>
            </a:r>
            <a:r>
              <a:rPr lang="en-GB" dirty="0"/>
              <a:t>KSPACE</a:t>
            </a:r>
            <a:endParaRPr lang="en-GB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827698F-2A3F-815E-D2C8-16029EDB371F}"/>
              </a:ext>
            </a:extLst>
          </p:cNvPr>
          <p:cNvSpPr txBox="1"/>
          <p:nvPr/>
        </p:nvSpPr>
        <p:spPr>
          <a:xfrm>
            <a:off x="681644" y="1679171"/>
            <a:ext cx="108231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It is a simply directory containing the ROS 2 packages (your code) and a few special subdirectories.</a:t>
            </a:r>
          </a:p>
          <a:p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ros2_ws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</a:t>
            </a: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├── </a:t>
            </a:r>
            <a:r>
              <a:rPr lang="en-GB" sz="24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src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         # Your packages (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 code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├── install/     # Built packages (after </a:t>
            </a:r>
            <a:r>
              <a:rPr lang="en-GB" sz="24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colcon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build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├── build/       # Temporary build files (after </a:t>
            </a:r>
            <a:r>
              <a:rPr lang="en-GB" sz="24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colcon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build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└── log/         # Logs from builds (after </a:t>
            </a:r>
            <a:r>
              <a:rPr lang="en-GB" sz="24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colcon</a:t>
            </a:r>
            <a:r>
              <a:rPr lang="en-GB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build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</a:t>
            </a:r>
          </a:p>
          <a:p>
            <a:endParaRPr lang="en-GB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CREATE your own workspace:</a:t>
            </a: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$ </a:t>
            </a:r>
            <a:r>
              <a:rPr lang="en-GB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mkdir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 -p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 ros2_ws/</a:t>
            </a:r>
            <a:r>
              <a:rPr lang="en-GB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src</a:t>
            </a:r>
            <a:endParaRPr lang="en-GB" sz="2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badi" panose="020B0604020104020204" pitchFamily="34" charset="0"/>
            </a:endParaRPr>
          </a:p>
          <a:p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$ </a:t>
            </a:r>
            <a:r>
              <a:rPr lang="en-GB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colcon</a:t>
            </a:r>
            <a:r>
              <a:rPr lang="en-GB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 build</a:t>
            </a:r>
          </a:p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Colcon build is the official build system of ROS 2.</a:t>
            </a:r>
          </a:p>
        </p:txBody>
      </p:sp>
    </p:spTree>
    <p:extLst>
      <p:ext uri="{BB962C8B-B14F-4D97-AF65-F5344CB8AC3E}">
        <p14:creationId xmlns:p14="http://schemas.microsoft.com/office/powerpoint/2010/main" val="349269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2578-5D61-C8B1-CED7-61178FF0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DE2A3-4A5D-4142-74F6-175C8D15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SOURCING the BASH FILE and WS</a:t>
            </a:r>
            <a:endParaRPr lang="en-GB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B4E983-A262-B91F-496B-559DC7FB4DD9}"/>
              </a:ext>
            </a:extLst>
          </p:cNvPr>
          <p:cNvSpPr txBox="1"/>
          <p:nvPr/>
        </p:nvSpPr>
        <p:spPr>
          <a:xfrm>
            <a:off x="679090" y="1605290"/>
            <a:ext cx="1082317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</a:t>
            </a: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r>
              <a:rPr lang="en-GB" sz="2800" b="1" noProof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bashrc</a:t>
            </a: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is a </a:t>
            </a:r>
            <a:r>
              <a:rPr lang="en-GB" sz="2800" b="1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hidden configuration file</a:t>
            </a:r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located in the home directory.</a:t>
            </a:r>
          </a:p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Every time you open a</a:t>
            </a:r>
            <a:r>
              <a:rPr lang="en-GB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new terminal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Linux runs the Bash shell which </a:t>
            </a:r>
            <a:r>
              <a:rPr lang="en-GB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executes the commands in .</a:t>
            </a:r>
            <a:r>
              <a:rPr lang="en-GB" sz="28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bashrc</a:t>
            </a:r>
            <a:r>
              <a:rPr lang="en-GB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set up your environment.</a:t>
            </a:r>
          </a:p>
          <a:p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F0502020204030204" pitchFamily="34" charset="0"/>
              </a:rPr>
              <a:t>$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F0502020204030204" pitchFamily="34" charset="0"/>
              </a:rPr>
              <a:t> source</a:t>
            </a: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F0502020204030204" pitchFamily="34" charset="0"/>
              </a:rPr>
              <a:t> 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~/ros2_ws/install/</a:t>
            </a:r>
            <a:r>
              <a:rPr lang="en-US" sz="2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</a:rPr>
              <a:t>setup.bash</a:t>
            </a:r>
            <a:endParaRPr lang="en-GB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badi" panose="020B0604020104020204" pitchFamily="34" charset="0"/>
            </a:endParaRPr>
          </a:p>
          <a:p>
            <a:endParaRPr lang="en-GB" sz="2800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… it modifies you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 current shell session so you can use your workspace.</a:t>
            </a:r>
          </a:p>
          <a:p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NB: If you close that terminal, the environment resets. So, </a:t>
            </a:r>
            <a:r>
              <a:rPr lang="en-GB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make it persistent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you add that line to your .</a:t>
            </a:r>
            <a:r>
              <a:rPr lang="en-GB" sz="2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bashrc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file.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903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81AA9-FA3F-2268-B3DD-6AD94F54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C6A9B9-63A9-A4D8-E1C5-D14E875A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USING TURTLESIM, ROS2 and RQT</a:t>
            </a:r>
          </a:p>
        </p:txBody>
      </p:sp>
      <p:pic>
        <p:nvPicPr>
          <p:cNvPr id="5" name="Immagine 4" descr="Immagine che contiene testo, parole crociate, schermata, quadrato&#10;&#10;Il contenuto generato dall'IA potrebbe non essere corretto.">
            <a:extLst>
              <a:ext uri="{FF2B5EF4-FFF2-40B4-BE49-F238E27FC236}">
                <a16:creationId xmlns:a16="http://schemas.microsoft.com/office/drawing/2014/main" id="{475E7236-8991-96D9-330B-BF0F589A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12" y="1866900"/>
            <a:ext cx="3211145" cy="41627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FA3A2F-433C-3A28-F2DD-3123A97097A3}"/>
              </a:ext>
            </a:extLst>
          </p:cNvPr>
          <p:cNvSpPr txBox="1"/>
          <p:nvPr/>
        </p:nvSpPr>
        <p:spPr>
          <a:xfrm>
            <a:off x="681644" y="1679171"/>
            <a:ext cx="108231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Now, let’s go to my GITHUB account…</a:t>
            </a:r>
          </a:p>
          <a:p>
            <a:endParaRPr lang="en-GB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it-IT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https://github.com/giangalv/ROS2-Humble</a:t>
            </a:r>
            <a:endParaRPr lang="it-IT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C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badi" panose="020B0604020104020204" pitchFamily="34" charset="0"/>
            </a:endParaRPr>
          </a:p>
          <a:p>
            <a:endParaRPr lang="it-IT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endParaRPr lang="it-IT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 not close the page, we will use it again sooner…</a:t>
            </a:r>
          </a:p>
        </p:txBody>
      </p:sp>
    </p:spTree>
    <p:extLst>
      <p:ext uri="{BB962C8B-B14F-4D97-AF65-F5344CB8AC3E}">
        <p14:creationId xmlns:p14="http://schemas.microsoft.com/office/powerpoint/2010/main" val="60631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6640-FCF7-12E3-901E-A319E306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F788D6-1761-2B8D-1F04-E49DD784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NODES</a:t>
            </a:r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FD9A0C-D1E3-C83B-C4B0-F84F6E2FD3EB}"/>
              </a:ext>
            </a:extLst>
          </p:cNvPr>
          <p:cNvSpPr txBox="1"/>
          <p:nvPr/>
        </p:nvSpPr>
        <p:spPr>
          <a:xfrm>
            <a:off x="681644" y="1679171"/>
            <a:ext cx="1082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full robotic system is comprised of many nodes working in concert.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Immagine 3" descr="Immagine che contiene testo, diagramma, schermata, cerchio">
            <a:extLst>
              <a:ext uri="{FF2B5EF4-FFF2-40B4-BE49-F238E27FC236}">
                <a16:creationId xmlns:a16="http://schemas.microsoft.com/office/drawing/2014/main" id="{BE1083C2-3675-59FB-C238-EE41B955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90" y="2202391"/>
            <a:ext cx="7951772" cy="4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438-3CCD-67BF-64F6-E591E89A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schermata, cerchio&#10;&#10;Il contenuto generato dall'IA potrebbe non essere corretto.">
            <a:extLst>
              <a:ext uri="{FF2B5EF4-FFF2-40B4-BE49-F238E27FC236}">
                <a16:creationId xmlns:a16="http://schemas.microsoft.com/office/drawing/2014/main" id="{28723537-3B91-50EA-C087-B25F9FBD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90" y="2202391"/>
            <a:ext cx="7951772" cy="446938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5FF26D6-7F82-FC94-95AC-5235E6E1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2B48-FBA0-7136-CCAD-882CB1566C84}"/>
              </a:ext>
            </a:extLst>
          </p:cNvPr>
          <p:cNvSpPr txBox="1"/>
          <p:nvPr/>
        </p:nvSpPr>
        <p:spPr>
          <a:xfrm>
            <a:off x="681644" y="1679171"/>
            <a:ext cx="10823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Topics are one of the main ways in which data is moved between node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 and therefore </a:t>
            </a:r>
            <a:r>
              <a:rPr lang="en-GB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between different parts of the system.</a:t>
            </a:r>
            <a:endParaRPr lang="en-GB" sz="2800" noProof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010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B18E0-BA18-2FE7-8172-BEF49FA8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70CA3E-B511-A3C9-E85F-6604394E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89584-AB9E-6E4D-9E51-49C5825AE48F}"/>
              </a:ext>
            </a:extLst>
          </p:cNvPr>
          <p:cNvSpPr txBox="1"/>
          <p:nvPr/>
        </p:nvSpPr>
        <p:spPr>
          <a:xfrm>
            <a:off x="681644" y="1679171"/>
            <a:ext cx="1082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Services only provide data when they are specifically called by a client.</a:t>
            </a:r>
          </a:p>
        </p:txBody>
      </p:sp>
      <p:pic>
        <p:nvPicPr>
          <p:cNvPr id="5" name="Immagine 4" descr="Immagine che contiene testo, diagramma, schermata, cerchio&#10;&#10;Il contenuto generato dall'IA potrebbe non essere corretto.">
            <a:extLst>
              <a:ext uri="{FF2B5EF4-FFF2-40B4-BE49-F238E27FC236}">
                <a16:creationId xmlns:a16="http://schemas.microsoft.com/office/drawing/2014/main" id="{54F29609-8D6D-F4FF-193B-FB2303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66" y="2202391"/>
            <a:ext cx="7962420" cy="44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8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{E74A4CFD-B417-4D1E-8FA8-B79E11379C42}tf55705232_win32</Template>
  <TotalTime>567</TotalTime>
  <Words>760</Words>
  <Application>Microsoft Office PowerPoint</Application>
  <PresentationFormat>Widescreen</PresentationFormat>
  <Paragraphs>60</Paragraphs>
  <Slides>10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Abadi</vt:lpstr>
      <vt:lpstr>Arial</vt:lpstr>
      <vt:lpstr>Calibri</vt:lpstr>
      <vt:lpstr>Goudy Old Style</vt:lpstr>
      <vt:lpstr>Wingdings 2</vt:lpstr>
      <vt:lpstr>SlateVTI</vt:lpstr>
      <vt:lpstr>ROS 2 Humble</vt:lpstr>
      <vt:lpstr>What is ROS 2? </vt:lpstr>
      <vt:lpstr>KEY FEATURES</vt:lpstr>
      <vt:lpstr>WORKSPACE</vt:lpstr>
      <vt:lpstr>SOURCING the BASH FILE and WS</vt:lpstr>
      <vt:lpstr>USING TURTLESIM, ROS2 and RQT</vt:lpstr>
      <vt:lpstr>NODES</vt:lpstr>
      <vt:lpstr>TOPICS</vt:lpstr>
      <vt:lpstr>SERVICES</vt:lpstr>
      <vt:lpstr>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Gianluca Galvagni</dc:creator>
  <cp:lastModifiedBy>Gianluca Galvagni</cp:lastModifiedBy>
  <cp:revision>3</cp:revision>
  <dcterms:created xsi:type="dcterms:W3CDTF">2025-10-07T09:07:09Z</dcterms:created>
  <dcterms:modified xsi:type="dcterms:W3CDTF">2025-10-08T11:11:54Z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